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grandir Bold" charset="1" panose="00000800000000000000"/>
      <p:regular r:id="rId23"/>
    </p:embeddedFont>
    <p:embeddedFont>
      <p:font typeface="Agrandir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gif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gif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gif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gif" Type="http://schemas.openxmlformats.org/officeDocument/2006/relationships/image"/><Relationship Id="rId3" Target="../media/image13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33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gif" Type="http://schemas.openxmlformats.org/officeDocument/2006/relationships/image"/><Relationship Id="rId3" Target="../media/image1.gif" Type="http://schemas.openxmlformats.org/officeDocument/2006/relationships/image"/><Relationship Id="rId4" Target="../media/image13.gif" Type="http://schemas.openxmlformats.org/officeDocument/2006/relationships/image"/><Relationship Id="rId5" Target="../media/image12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slide4.xml" Type="http://schemas.openxmlformats.org/officeDocument/2006/relationships/slide"/><Relationship Id="rId5" Target="slide9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slide4.xml" Type="http://schemas.openxmlformats.org/officeDocument/2006/relationships/slide"/><Relationship Id="rId5" Target="slide8.xml" Type="http://schemas.openxmlformats.org/officeDocument/2006/relationships/slide"/><Relationship Id="rId6" Target="slide9.xml" Type="http://schemas.openxmlformats.org/officeDocument/2006/relationships/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3.gif" Type="http://schemas.openxmlformats.org/officeDocument/2006/relationships/image"/><Relationship Id="rId4" Target="../media/image9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gif" Type="http://schemas.openxmlformats.org/officeDocument/2006/relationships/image"/><Relationship Id="rId4" Target="../media/image12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gif" Type="http://schemas.openxmlformats.org/officeDocument/2006/relationships/image"/><Relationship Id="rId4" Target="../media/image12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3.gif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gif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10160523" y="-5013027"/>
            <a:ext cx="18350579" cy="161885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81766" y="3564337"/>
            <a:ext cx="13219848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50"/>
              </a:lnSpc>
            </a:pPr>
            <a:r>
              <a:rPr lang="en-US" sz="125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DermaCare Hub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163833" y="5570938"/>
            <a:ext cx="3960333" cy="58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eve</a:t>
            </a:r>
            <a:r>
              <a:rPr lang="en-US" sz="2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ry skin tells a story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9031" y="828675"/>
            <a:ext cx="10011049" cy="224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0"/>
              </a:lnSpc>
              <a:spcBef>
                <a:spcPct val="0"/>
              </a:spcBef>
            </a:pPr>
            <a:r>
              <a:rPr lang="en-US" sz="675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</a:t>
            </a:r>
            <a:r>
              <a:rPr lang="en-US" sz="675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echnology Stack</a:t>
            </a:r>
          </a:p>
          <a:p>
            <a:pPr algn="l" marL="0" indent="0" lvl="0">
              <a:lnSpc>
                <a:spcPts val="8110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8062521" y="2112153"/>
            <a:ext cx="1675260" cy="181247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45542" y="3018388"/>
            <a:ext cx="4467094" cy="868440"/>
            <a:chOff x="0" y="0"/>
            <a:chExt cx="5956125" cy="1157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5542" y="4239253"/>
            <a:ext cx="4467094" cy="868440"/>
            <a:chOff x="0" y="0"/>
            <a:chExt cx="5956125" cy="1157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45542" y="5460118"/>
            <a:ext cx="4467094" cy="868440"/>
            <a:chOff x="0" y="0"/>
            <a:chExt cx="5956125" cy="11579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45542" y="6680982"/>
            <a:ext cx="4467094" cy="868440"/>
            <a:chOff x="0" y="0"/>
            <a:chExt cx="5956125" cy="11579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5542" y="7901847"/>
            <a:ext cx="4467094" cy="868440"/>
            <a:chOff x="0" y="0"/>
            <a:chExt cx="5956125" cy="11579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953609" y="3085647"/>
            <a:ext cx="826455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Fr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ont-End: HTML, CSS, JavaScript, React.js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53609" y="4326643"/>
            <a:ext cx="619987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Back-E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nd: Python (Django or Flask)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953609" y="6743750"/>
            <a:ext cx="12040260" cy="60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H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osting: AWS or HerokuDatabase (MySQL or PostgreSQL)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53609" y="5564893"/>
            <a:ext cx="1358884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AI: Integra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tion with Natural Language Processing (NLP) model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953609" y="7987572"/>
            <a:ext cx="826455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Payment Integra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tion: Paymob or Fawry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467900">
            <a:off x="-2799460" y="-3628208"/>
            <a:ext cx="15110875" cy="168685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270834"/>
            <a:ext cx="7413171" cy="441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How the Platform</a:t>
            </a:r>
          </a:p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Works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103775" y="1892405"/>
            <a:ext cx="8530662" cy="6736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The user visits the website.</a:t>
            </a:r>
          </a:p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Ch</a:t>
            </a:r>
            <a:r>
              <a:rPr lang="en-US" sz="34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ooses between:</a:t>
            </a:r>
          </a:p>
          <a:p>
            <a:pPr algn="l" marL="0" indent="0" lvl="0">
              <a:lnSpc>
                <a:spcPts val="4899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Talking to the chatbot for simple advice.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taking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questionnaires.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sharing pictures to identify any diseases / document progress.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browsing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the products section.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2663" y="731365"/>
            <a:ext cx="13019735" cy="326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0"/>
              </a:lnSpc>
              <a:spcBef>
                <a:spcPct val="0"/>
              </a:spcBef>
            </a:pPr>
            <a:r>
              <a:rPr lang="en-US" sz="675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Proj</a:t>
            </a:r>
            <a:r>
              <a:rPr lang="en-US" sz="675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ect Development Stages</a:t>
            </a:r>
          </a:p>
          <a:p>
            <a:pPr algn="l" marL="0" indent="0" lvl="0">
              <a:lnSpc>
                <a:spcPts val="811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8110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8062521" y="2112153"/>
            <a:ext cx="1675260" cy="181247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987462" y="2723891"/>
            <a:ext cx="4467094" cy="868440"/>
            <a:chOff x="0" y="0"/>
            <a:chExt cx="5956125" cy="1157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87462" y="3944756"/>
            <a:ext cx="4467094" cy="868440"/>
            <a:chOff x="0" y="0"/>
            <a:chExt cx="5956125" cy="11579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87462" y="5165620"/>
            <a:ext cx="4467094" cy="868440"/>
            <a:chOff x="0" y="0"/>
            <a:chExt cx="5956125" cy="11579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87462" y="6386485"/>
            <a:ext cx="4467094" cy="868440"/>
            <a:chOff x="0" y="0"/>
            <a:chExt cx="5956125" cy="11579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87462" y="7607350"/>
            <a:ext cx="4467094" cy="868440"/>
            <a:chOff x="0" y="0"/>
            <a:chExt cx="5956125" cy="11579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87462" y="8824080"/>
            <a:ext cx="4467094" cy="868440"/>
            <a:chOff x="0" y="0"/>
            <a:chExt cx="5956125" cy="11579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39608" y="147159"/>
              <a:ext cx="645020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617048" y="147159"/>
              <a:ext cx="43390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195529" y="8930228"/>
            <a:ext cx="619987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sting and launch.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3186004" y="2791149"/>
            <a:ext cx="981313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Data c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ollection: Skin diseases and trusted products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95529" y="4032146"/>
            <a:ext cx="619987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UI/UX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design.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195529" y="5273142"/>
            <a:ext cx="12040260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Fr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ont-end development.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3195529" y="6514139"/>
            <a:ext cx="13588849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Back-end devel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opment and database integration.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3195529" y="7755135"/>
            <a:ext cx="999012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Adding the chatbot and interac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tive questionnaire.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112996" y="-1282627"/>
            <a:ext cx="8708929" cy="12504718"/>
            <a:chOff x="0" y="0"/>
            <a:chExt cx="4137660" cy="59410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50520" y="-288290"/>
              <a:ext cx="4956810" cy="6334760"/>
            </a:xfrm>
            <a:custGeom>
              <a:avLst/>
              <a:gdLst/>
              <a:ahLst/>
              <a:cxnLst/>
              <a:rect r="r" b="b" t="t" l="l"/>
              <a:pathLst>
                <a:path h="6334760" w="4956810">
                  <a:moveTo>
                    <a:pt x="762000" y="824230"/>
                  </a:moveTo>
                  <a:cubicBezTo>
                    <a:pt x="1517650" y="146050"/>
                    <a:pt x="2913380" y="0"/>
                    <a:pt x="3416300" y="1047750"/>
                  </a:cubicBezTo>
                  <a:cubicBezTo>
                    <a:pt x="3614420" y="1484630"/>
                    <a:pt x="3507740" y="1979930"/>
                    <a:pt x="3566160" y="2440940"/>
                  </a:cubicBezTo>
                  <a:cubicBezTo>
                    <a:pt x="3647440" y="3079750"/>
                    <a:pt x="4140200" y="3562350"/>
                    <a:pt x="4362450" y="4147820"/>
                  </a:cubicBezTo>
                  <a:cubicBezTo>
                    <a:pt x="4956810" y="5591810"/>
                    <a:pt x="3315970" y="6334760"/>
                    <a:pt x="2122170" y="6216650"/>
                  </a:cubicBezTo>
                  <a:cubicBezTo>
                    <a:pt x="1496060" y="6215380"/>
                    <a:pt x="762000" y="6047740"/>
                    <a:pt x="467360" y="5431790"/>
                  </a:cubicBezTo>
                  <a:cubicBezTo>
                    <a:pt x="166370" y="4765040"/>
                    <a:pt x="539750" y="4028440"/>
                    <a:pt x="553720" y="3336290"/>
                  </a:cubicBezTo>
                  <a:cubicBezTo>
                    <a:pt x="571500" y="2500630"/>
                    <a:pt x="0" y="1489710"/>
                    <a:pt x="762000" y="824230"/>
                  </a:cubicBezTo>
                  <a:close/>
                </a:path>
              </a:pathLst>
            </a:custGeom>
            <a:blipFill>
              <a:blip r:embed="rId2"/>
              <a:stretch>
                <a:fillRect l="-57283" t="0" r="-57283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62358" y="-5129570"/>
            <a:ext cx="9002711" cy="8262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07010" y="2789600"/>
            <a:ext cx="8698190" cy="4707800"/>
            <a:chOff x="0" y="0"/>
            <a:chExt cx="11597586" cy="627706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438525"/>
              <a:ext cx="11597586" cy="2838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Add </a:t>
              </a: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reviews and ratings for products.</a:t>
              </a:r>
            </a:p>
            <a:p>
              <a:pPr algn="l">
                <a:lnSpc>
                  <a:spcPts val="4200"/>
                </a:lnSpc>
              </a:pP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Provide a mobile application (Android &amp; iOS).</a:t>
              </a:r>
            </a:p>
            <a:p>
              <a:pPr algn="l" marL="0" indent="0" lvl="0">
                <a:lnSpc>
                  <a:spcPts val="392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90500"/>
              <a:ext cx="11597586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Future </a:t>
              </a:r>
            </a:p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Development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1078" y="4002315"/>
            <a:ext cx="491324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Direct pro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duct sales through the platform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4002181"/>
            <a:ext cx="5303535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Affiliate marketing with other sellers.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6649131"/>
            <a:ext cx="6495479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Targeted advertisements for personal care audiences.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1720062" y="1490712"/>
            <a:ext cx="14427636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Mon</a:t>
            </a: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etization Plan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81740">
            <a:off x="-4399307" y="-2603711"/>
            <a:ext cx="7461708" cy="735642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439484">
            <a:off x="14433902" y="-1901614"/>
            <a:ext cx="10406050" cy="928020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31078" y="6687141"/>
            <a:ext cx="4480562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Make extra features with subscription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35095" y="992614"/>
            <a:ext cx="5272442" cy="236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19"/>
              </a:lnSpc>
              <a:spcBef>
                <a:spcPct val="0"/>
              </a:spcBef>
            </a:pPr>
            <a:r>
              <a:rPr lang="en-US" sz="70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Team</a:t>
            </a:r>
            <a:r>
              <a:rPr lang="en-US" sz="70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Roles</a:t>
            </a:r>
          </a:p>
          <a:p>
            <a:pPr algn="ctr" marL="0" indent="0" lvl="0">
              <a:lnSpc>
                <a:spcPts val="851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848264" y="2861859"/>
            <a:ext cx="12108608" cy="60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Front-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End Developer: Designs and codes the user interface.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48264" y="3640071"/>
            <a:ext cx="13759281" cy="60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Back-</a:t>
            </a:r>
            <a:r>
              <a:rPr lang="en-US" sz="3000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End Developer: Develops the server and database connections.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48264" y="4525447"/>
            <a:ext cx="10768698" cy="60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AI Developer: Builds the chatbot and questionnaire logic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7609870"/>
            <a:ext cx="13732617" cy="315850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854982" y="5554465"/>
            <a:ext cx="12882485" cy="60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Content Creator: Prepares and writes trusted medical content.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48264" y="6581215"/>
            <a:ext cx="12389268" cy="60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UI/UX Designer: Creates a user-friendly and attractive interface.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2386853">
            <a:off x="-3106168" y="-869259"/>
            <a:ext cx="14322769" cy="1323015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12443" y="1734877"/>
            <a:ext cx="14575140" cy="5711112"/>
            <a:chOff x="0" y="0"/>
            <a:chExt cx="19433519" cy="76148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9433519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</a:t>
              </a: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onclusion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73354"/>
              <a:ext cx="19433519" cy="5741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sz="30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This p</a:t>
              </a: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roject provides an innovative digital solution combining: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Smart initial assessment.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Trusted medical awareness.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E-commerce in personal care.</a:t>
              </a:r>
            </a:p>
            <a:p>
              <a:pPr algn="l">
                <a:lnSpc>
                  <a:spcPts val="4200"/>
                </a:lnSpc>
              </a:pPr>
            </a:p>
            <a:p>
              <a:pPr algn="l" marL="0" indent="0" lvl="0">
                <a:lnSpc>
                  <a:spcPts val="4200"/>
                </a:lnSpc>
              </a:pP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Our goal is to make it easier for users to access the right information and products quickly and reliably.</a:t>
              </a:r>
            </a:p>
            <a:p>
              <a:pPr algn="l" marL="0" indent="0" lvl="0">
                <a:lnSpc>
                  <a:spcPts val="433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11263" y="4219178"/>
            <a:ext cx="8465475" cy="1848644"/>
            <a:chOff x="0" y="0"/>
            <a:chExt cx="11287299" cy="24648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1287299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19487"/>
              <a:ext cx="1128729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C3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037" y="3460874"/>
            <a:ext cx="6780460" cy="2813703"/>
            <a:chOff x="0" y="0"/>
            <a:chExt cx="9040614" cy="37516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9040614" cy="300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Team </a:t>
              </a:r>
            </a:p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Members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62206"/>
              <a:ext cx="904061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09000" y="947740"/>
            <a:ext cx="6907145" cy="868440"/>
            <a:chOff x="0" y="0"/>
            <a:chExt cx="9209527" cy="1157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4" action="ppaction://hlinksldjump"/>
                </a:rPr>
                <a:t>Susanna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4" action="ppaction://hlinksldjump"/>
                </a:rPr>
                <a:t> Samy Daniel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09000" y="2435305"/>
            <a:ext cx="6907145" cy="868440"/>
            <a:chOff x="0" y="0"/>
            <a:chExt cx="9209527" cy="11579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Clara Hany Wasfy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09000" y="3922869"/>
            <a:ext cx="6907145" cy="868440"/>
            <a:chOff x="0" y="0"/>
            <a:chExt cx="9209527" cy="11579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5" action="ppaction://hlinksldjump"/>
                </a:rPr>
                <a:t>Omnia Mansour Abd Elnasser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09000" y="5410434"/>
            <a:ext cx="6907145" cy="868440"/>
            <a:chOff x="0" y="0"/>
            <a:chExt cx="9209527" cy="115792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</a:t>
              </a: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ya Ehab AbdelTawab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09000" y="8389860"/>
            <a:ext cx="6907145" cy="868440"/>
            <a:chOff x="0" y="0"/>
            <a:chExt cx="9209527" cy="115792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Dalia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Mohamed Gamal Eldin Ali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809000" y="6897999"/>
            <a:ext cx="6907145" cy="868440"/>
            <a:chOff x="0" y="0"/>
            <a:chExt cx="9209527" cy="1157920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Laila Had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</a:t>
              </a: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 El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h</a:t>
              </a: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l</a:t>
              </a: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al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y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037" y="3989489"/>
            <a:ext cx="6780460" cy="1756473"/>
            <a:chOff x="0" y="0"/>
            <a:chExt cx="9040614" cy="23419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904061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Agenda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52506"/>
              <a:ext cx="9040614" cy="689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Topics Covered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09000" y="-22629"/>
            <a:ext cx="6907145" cy="1495426"/>
            <a:chOff x="0" y="0"/>
            <a:chExt cx="9209527" cy="19939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41799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634311" y="-133350"/>
              <a:ext cx="7575216" cy="212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4" action="ppaction://hlinksldjump"/>
                </a:rPr>
                <a:t>Problem Statement</a:t>
              </a:r>
            </a:p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1305" y="78888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09000" y="1272771"/>
            <a:ext cx="6907145" cy="868440"/>
            <a:chOff x="0" y="0"/>
            <a:chExt cx="9209527" cy="11579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5" action="ppaction://hlinksldjump"/>
                </a:rPr>
                <a:t>Project Idea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09000" y="1897793"/>
            <a:ext cx="6907145" cy="1495561"/>
            <a:chOff x="0" y="0"/>
            <a:chExt cx="9209527" cy="199408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634311" y="-133350"/>
              <a:ext cx="7575216" cy="2127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  <a:hlinkClick r:id="rId6" action="ppaction://hlinksldjump"/>
                </a:rPr>
                <a:t>Target Audience</a:t>
              </a:r>
            </a:p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41808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51305" y="78897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09000" y="2894575"/>
            <a:ext cx="6907145" cy="1495561"/>
            <a:chOff x="0" y="0"/>
            <a:chExt cx="9209527" cy="199408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634311" y="-133350"/>
              <a:ext cx="7575216" cy="21274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Key Features</a:t>
              </a:r>
            </a:p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1808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51305" y="78897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09000" y="5125042"/>
            <a:ext cx="6907145" cy="868440"/>
            <a:chOff x="0" y="0"/>
            <a:chExt cx="9209527" cy="115792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H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ow the Platform Works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809000" y="7049093"/>
            <a:ext cx="6907145" cy="868440"/>
            <a:chOff x="0" y="0"/>
            <a:chExt cx="9209527" cy="1157920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Futur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 Development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809000" y="7660488"/>
            <a:ext cx="6907145" cy="1495426"/>
            <a:chOff x="0" y="0"/>
            <a:chExt cx="9209527" cy="1993901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1634311" y="-133350"/>
              <a:ext cx="7575216" cy="212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Mon</a:t>
              </a: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etization Plan</a:t>
              </a:r>
            </a:p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0" y="41799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351305" y="78888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9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809000" y="3821911"/>
            <a:ext cx="6907145" cy="1495426"/>
            <a:chOff x="0" y="0"/>
            <a:chExt cx="9209527" cy="1993901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1634311" y="-133350"/>
              <a:ext cx="7575216" cy="212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</a:t>
              </a: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echnology Stack</a:t>
              </a:r>
            </a:p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0">
              <a:off x="0" y="41799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351305" y="78888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809000" y="5745962"/>
            <a:ext cx="6907145" cy="1495426"/>
            <a:chOff x="0" y="0"/>
            <a:chExt cx="9209527" cy="1993901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1634311" y="-133350"/>
              <a:ext cx="7575216" cy="212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Proj</a:t>
              </a:r>
              <a:r>
                <a:rPr lang="en-US" sz="2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ect Development Stages</a:t>
              </a:r>
            </a:p>
            <a:p>
              <a:pPr algn="l">
                <a:lnSpc>
                  <a:spcPts val="4199"/>
                </a:lnSpc>
              </a:pPr>
            </a:p>
          </p:txBody>
        </p:sp>
        <p:sp>
          <p:nvSpPr>
            <p:cNvPr name="Freeform 39" id="39"/>
            <p:cNvSpPr/>
            <p:nvPr/>
          </p:nvSpPr>
          <p:spPr>
            <a:xfrm flipH="false" flipV="false" rot="0">
              <a:off x="0" y="417991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351305" y="78888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7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809000" y="8963618"/>
            <a:ext cx="6907145" cy="868440"/>
            <a:chOff x="0" y="0"/>
            <a:chExt cx="9209527" cy="1157920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eam Roles</a:t>
              </a:r>
            </a:p>
          </p:txBody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7348664" y="7546504"/>
            <a:ext cx="6218456" cy="788411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47177" y="1424707"/>
            <a:ext cx="6609138" cy="7437586"/>
          </a:xfrm>
          <a:custGeom>
            <a:avLst/>
            <a:gdLst/>
            <a:ahLst/>
            <a:cxnLst/>
            <a:rect r="r" b="b" t="t" l="l"/>
            <a:pathLst>
              <a:path h="7437586" w="6609138">
                <a:moveTo>
                  <a:pt x="0" y="0"/>
                </a:moveTo>
                <a:lnTo>
                  <a:pt x="6609138" y="0"/>
                </a:lnTo>
                <a:lnTo>
                  <a:pt x="6609138" y="7437586"/>
                </a:lnTo>
                <a:lnTo>
                  <a:pt x="0" y="7437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422" t="0" r="-4215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3288494"/>
            <a:ext cx="7729865" cy="3710011"/>
            <a:chOff x="0" y="0"/>
            <a:chExt cx="10306486" cy="49466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0"/>
              <a:ext cx="10306486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DermaCare Hub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62910"/>
              <a:ext cx="10306486" cy="3083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An online platform for skin, hair, and body care.</a:t>
              </a:r>
            </a:p>
            <a:p>
              <a:pPr algn="l">
                <a:lnSpc>
                  <a:spcPts val="3640"/>
                </a:lnSpc>
              </a:pPr>
            </a:p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 comprehensive website that provides reliable medical information and trusted products in the field of personal care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68815" y="1948928"/>
            <a:ext cx="9398198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Problem</a:t>
            </a: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Statement</a:t>
            </a:r>
          </a:p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786711" y="3950373"/>
            <a:ext cx="11962407" cy="530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0838" indent="-355419" lvl="1">
              <a:lnSpc>
                <a:spcPts val="4609"/>
              </a:lnSpc>
              <a:buFont typeface="Arial"/>
              <a:buChar char="•"/>
            </a:pPr>
            <a:r>
              <a:rPr lang="en-US" sz="3292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rPr>
              <a:t>Many pe</a:t>
            </a:r>
            <a:r>
              <a:rPr lang="en-US" sz="3292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rPr>
              <a:t>ople face skin, hair, or body issues without knowing the cause or how to deal with them.</a:t>
            </a:r>
          </a:p>
          <a:p>
            <a:pPr algn="l">
              <a:lnSpc>
                <a:spcPts val="4609"/>
              </a:lnSpc>
            </a:pPr>
          </a:p>
          <a:p>
            <a:pPr algn="l" marL="710838" indent="-355419" lvl="1">
              <a:lnSpc>
                <a:spcPts val="4609"/>
              </a:lnSpc>
              <a:buFont typeface="Arial"/>
              <a:buChar char="•"/>
            </a:pPr>
            <a:r>
              <a:rPr lang="en-US" sz="3292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rPr>
              <a:t>Lack of awareness of trusted and easy-to-understand medical information.</a:t>
            </a:r>
          </a:p>
          <a:p>
            <a:pPr algn="l">
              <a:lnSpc>
                <a:spcPts val="4609"/>
              </a:lnSpc>
            </a:pPr>
          </a:p>
          <a:p>
            <a:pPr algn="l" marL="710838" indent="-355419" lvl="1">
              <a:lnSpc>
                <a:spcPts val="4609"/>
              </a:lnSpc>
              <a:buFont typeface="Arial"/>
              <a:buChar char="•"/>
            </a:pPr>
            <a:r>
              <a:rPr lang="en-US" sz="3292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  <a:hlinkClick r:id="rId2" action="ppaction://hlinksldjump"/>
              </a:rPr>
              <a:t>Difficulty finding suitable products or knowing where to buy them.</a:t>
            </a:r>
          </a:p>
          <a:p>
            <a:pPr algn="l" marL="0" indent="0" lvl="0">
              <a:lnSpc>
                <a:spcPts val="4609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6160199" y="1431502"/>
            <a:ext cx="9621431" cy="9789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30501" y="1028700"/>
            <a:ext cx="19770751" cy="182625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80908" y="988012"/>
            <a:ext cx="12184569" cy="2948477"/>
            <a:chOff x="0" y="0"/>
            <a:chExt cx="16246092" cy="39313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21104"/>
              <a:ext cx="16246092" cy="2010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</a:t>
              </a:r>
              <a:r>
                <a:rPr lang="en-US" sz="28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website that offers:</a:t>
              </a:r>
            </a:p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Initial condition assessment through:</a:t>
              </a:r>
            </a:p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16246092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</a:t>
              </a: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roject Idea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6034" y="4748110"/>
            <a:ext cx="14737313" cy="413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507" indent="-353753" lvl="1">
              <a:lnSpc>
                <a:spcPts val="4587"/>
              </a:lnSpc>
              <a:buFont typeface="Arial"/>
              <a:buChar char="•"/>
            </a:pPr>
            <a:r>
              <a:rPr lang="en-US" sz="3277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An AI Chatbot that analyzes the symptoms entered by the user and   </a:t>
            </a:r>
          </a:p>
          <a:p>
            <a:pPr algn="l" marL="0" indent="0" lvl="0">
              <a:lnSpc>
                <a:spcPts val="4587"/>
              </a:lnSpc>
              <a:spcBef>
                <a:spcPct val="0"/>
              </a:spcBef>
            </a:pPr>
            <a:r>
              <a:rPr lang="en-US" sz="3277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     provides possible conditions.</a:t>
            </a:r>
          </a:p>
          <a:p>
            <a:pPr algn="l" marL="0" indent="0" lvl="0">
              <a:lnSpc>
                <a:spcPts val="4587"/>
              </a:lnSpc>
              <a:spcBef>
                <a:spcPct val="0"/>
              </a:spcBef>
            </a:pPr>
          </a:p>
          <a:p>
            <a:pPr algn="l" marL="707507" indent="-353753" lvl="1">
              <a:lnSpc>
                <a:spcPts val="4587"/>
              </a:lnSpc>
              <a:buFont typeface="Arial"/>
              <a:buChar char="•"/>
            </a:pPr>
            <a:r>
              <a:rPr lang="en-US" sz="3277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An interactive questionnaires (quiz) based on diagnostic questions that </a:t>
            </a:r>
          </a:p>
          <a:p>
            <a:pPr algn="l" marL="0" indent="0" lvl="0">
              <a:lnSpc>
                <a:spcPts val="4587"/>
              </a:lnSpc>
              <a:spcBef>
                <a:spcPct val="0"/>
              </a:spcBef>
            </a:pPr>
            <a:r>
              <a:rPr lang="en-US" sz="3277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     provides advice according to the user’s answers.</a:t>
            </a:r>
          </a:p>
          <a:p>
            <a:pPr algn="l" marL="0" indent="0" lvl="0">
              <a:lnSpc>
                <a:spcPts val="4587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5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5343" y="2127368"/>
            <a:ext cx="14737313" cy="587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507" indent="-353753" lvl="1">
              <a:lnSpc>
                <a:spcPts val="4587"/>
              </a:lnSpc>
              <a:buFont typeface="Arial"/>
              <a:buChar char="•"/>
            </a:pPr>
            <a:r>
              <a:rPr lang="en-US" sz="3277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Ski</a:t>
            </a:r>
            <a:r>
              <a:rPr lang="en-US" sz="3277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n disease encyclopedia for skin, hair, and body, including:</a:t>
            </a:r>
          </a:p>
          <a:p>
            <a:pPr algn="l">
              <a:lnSpc>
                <a:spcPts val="4587"/>
              </a:lnSpc>
            </a:pPr>
            <a:r>
              <a:rPr lang="en-US" sz="3277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     Symptoms.</a:t>
            </a:r>
          </a:p>
          <a:p>
            <a:pPr algn="l">
              <a:lnSpc>
                <a:spcPts val="4587"/>
              </a:lnSpc>
            </a:pPr>
          </a:p>
          <a:p>
            <a:pPr algn="l" marL="707507" indent="-353753" lvl="1">
              <a:lnSpc>
                <a:spcPts val="4587"/>
              </a:lnSpc>
              <a:buFont typeface="Arial"/>
              <a:buChar char="•"/>
            </a:pPr>
            <a:r>
              <a:rPr lang="en-US" sz="3277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Ways to deal with the condition.</a:t>
            </a:r>
          </a:p>
          <a:p>
            <a:pPr algn="l">
              <a:lnSpc>
                <a:spcPts val="4587"/>
              </a:lnSpc>
            </a:pPr>
          </a:p>
          <a:p>
            <a:pPr algn="l" marL="707507" indent="-353753" lvl="1">
              <a:lnSpc>
                <a:spcPts val="4587"/>
              </a:lnSpc>
              <a:buFont typeface="Arial"/>
              <a:buChar char="•"/>
            </a:pPr>
            <a:r>
              <a:rPr lang="en-US" sz="3277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Suggested medications (OTC or prescribed).</a:t>
            </a:r>
          </a:p>
          <a:p>
            <a:pPr algn="l">
              <a:lnSpc>
                <a:spcPts val="4587"/>
              </a:lnSpc>
            </a:pPr>
          </a:p>
          <a:p>
            <a:pPr algn="l" marL="707507" indent="-353753" lvl="1">
              <a:lnSpc>
                <a:spcPts val="4587"/>
              </a:lnSpc>
              <a:buFont typeface="Arial"/>
              <a:buChar char="•"/>
            </a:pPr>
            <a:r>
              <a:rPr lang="en-US" sz="3277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Products section: Display and sell skin, hair, and body care products with the option to know where to buy or purchase online.</a:t>
            </a:r>
          </a:p>
          <a:p>
            <a:pPr algn="l">
              <a:lnSpc>
                <a:spcPts val="458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3775554" y="4208734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932837" y="-2280463"/>
            <a:ext cx="5865675" cy="52310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2354616" y="1028700"/>
            <a:ext cx="7608477" cy="7608477"/>
          </a:xfrm>
          <a:custGeom>
            <a:avLst/>
            <a:gdLst/>
            <a:ahLst/>
            <a:cxnLst/>
            <a:rect r="r" b="b" t="t" l="l"/>
            <a:pathLst>
              <a:path h="7608477" w="7608477">
                <a:moveTo>
                  <a:pt x="0" y="0"/>
                </a:moveTo>
                <a:lnTo>
                  <a:pt x="7608477" y="0"/>
                </a:lnTo>
                <a:lnTo>
                  <a:pt x="7608477" y="7608477"/>
                </a:lnTo>
                <a:lnTo>
                  <a:pt x="0" y="7608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37036" y="1801918"/>
            <a:ext cx="6765206" cy="7210436"/>
            <a:chOff x="0" y="0"/>
            <a:chExt cx="9020275" cy="961391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091744"/>
              <a:ext cx="8292193" cy="5522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People interested in personal care.</a:t>
              </a:r>
            </a:p>
            <a:p>
              <a:pPr algn="l">
                <a:lnSpc>
                  <a:spcPts val="3640"/>
                </a:lnSpc>
              </a:pP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Those who suffer from skin, hair, or body problems.</a:t>
              </a:r>
            </a:p>
            <a:p>
              <a:pPr algn="l">
                <a:lnSpc>
                  <a:spcPts val="3640"/>
                </a:lnSpc>
              </a:pP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People looking for trusted products.</a:t>
              </a:r>
            </a:p>
            <a:p>
              <a:pPr algn="l">
                <a:lnSpc>
                  <a:spcPts val="3640"/>
                </a:lnSpc>
              </a:pPr>
            </a:p>
            <a:p>
              <a:pPr algn="l" marL="561342" indent="-280671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Age range: 16–45 years old.</a:t>
              </a:r>
            </a:p>
            <a:p>
              <a:pPr algn="l" marL="0" indent="0" lvl="0">
                <a:lnSpc>
                  <a:spcPts val="364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28082" y="-190500"/>
              <a:ext cx="8292193" cy="369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Ta</a:t>
              </a:r>
              <a:r>
                <a:rPr lang="en-US" sz="6999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rget Audience</a:t>
              </a:r>
            </a:p>
            <a:p>
              <a:pPr algn="l" marL="0" indent="0" lvl="0">
                <a:lnSpc>
                  <a:spcPts val="408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571438" y="2865628"/>
            <a:ext cx="0" cy="9501720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0" y="3506285"/>
            <a:ext cx="5956776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K</a:t>
            </a: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ey</a:t>
            </a:r>
          </a:p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Features</a:t>
            </a:r>
          </a:p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7303929" y="2708604"/>
            <a:ext cx="7204972" cy="457155"/>
            <a:chOff x="0" y="0"/>
            <a:chExt cx="9606629" cy="6095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340135" y="-142875"/>
              <a:ext cx="8266493" cy="75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AI chatbot for initial assessment.</a:t>
              </a: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3358" cy="570809"/>
            </a:xfrm>
            <a:custGeom>
              <a:avLst/>
              <a:gdLst/>
              <a:ahLst/>
              <a:cxnLst/>
              <a:rect r="r" b="b" t="t" l="l"/>
              <a:pathLst>
                <a:path h="570809" w="713358">
                  <a:moveTo>
                    <a:pt x="0" y="0"/>
                  </a:moveTo>
                  <a:lnTo>
                    <a:pt x="713358" y="0"/>
                  </a:lnTo>
                  <a:lnTo>
                    <a:pt x="713358" y="570809"/>
                  </a:lnTo>
                  <a:lnTo>
                    <a:pt x="0" y="57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3" t="0" r="-8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303929" y="4089886"/>
            <a:ext cx="7672602" cy="1012488"/>
            <a:chOff x="0" y="0"/>
            <a:chExt cx="10230135" cy="13499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340135" y="-113571"/>
              <a:ext cx="8890000" cy="1463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Accurate interactive questionnaires.</a:t>
              </a:r>
            </a:p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3358" cy="570809"/>
            </a:xfrm>
            <a:custGeom>
              <a:avLst/>
              <a:gdLst/>
              <a:ahLst/>
              <a:cxnLst/>
              <a:rect r="r" b="b" t="t" l="l"/>
              <a:pathLst>
                <a:path h="570809" w="713358">
                  <a:moveTo>
                    <a:pt x="0" y="0"/>
                  </a:moveTo>
                  <a:lnTo>
                    <a:pt x="713358" y="0"/>
                  </a:lnTo>
                  <a:lnTo>
                    <a:pt x="713358" y="570809"/>
                  </a:lnTo>
                  <a:lnTo>
                    <a:pt x="0" y="57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83" t="0" r="-8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303929" y="5584289"/>
            <a:ext cx="9405311" cy="457155"/>
            <a:chOff x="0" y="0"/>
            <a:chExt cx="12540415" cy="6095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340135" y="-142875"/>
              <a:ext cx="11200279" cy="75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Comprehensive skin </a:t>
              </a: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disease encyclopedia.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3358" cy="570809"/>
            </a:xfrm>
            <a:custGeom>
              <a:avLst/>
              <a:gdLst/>
              <a:ahLst/>
              <a:cxnLst/>
              <a:rect r="r" b="b" t="t" l="l"/>
              <a:pathLst>
                <a:path h="570809" w="713358">
                  <a:moveTo>
                    <a:pt x="0" y="0"/>
                  </a:moveTo>
                  <a:lnTo>
                    <a:pt x="713358" y="0"/>
                  </a:lnTo>
                  <a:lnTo>
                    <a:pt x="713358" y="570809"/>
                  </a:lnTo>
                  <a:lnTo>
                    <a:pt x="0" y="57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3" t="0" r="-83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303929" y="6839184"/>
            <a:ext cx="10307669" cy="457155"/>
            <a:chOff x="0" y="0"/>
            <a:chExt cx="13743559" cy="6095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340135" y="-142875"/>
              <a:ext cx="12403423" cy="75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Pro</a:t>
              </a:r>
              <a:r>
                <a:rPr lang="en-US" sz="3000" u="none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duct section with buying options and reviews.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3358" cy="570809"/>
            </a:xfrm>
            <a:custGeom>
              <a:avLst/>
              <a:gdLst/>
              <a:ahLst/>
              <a:cxnLst/>
              <a:rect r="r" b="b" t="t" l="l"/>
              <a:pathLst>
                <a:path h="570809" w="713358">
                  <a:moveTo>
                    <a:pt x="0" y="0"/>
                  </a:moveTo>
                  <a:lnTo>
                    <a:pt x="713358" y="0"/>
                  </a:lnTo>
                  <a:lnTo>
                    <a:pt x="713358" y="570809"/>
                  </a:lnTo>
                  <a:lnTo>
                    <a:pt x="0" y="57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83" t="0" r="-8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303929" y="8220263"/>
            <a:ext cx="9606009" cy="507319"/>
            <a:chOff x="0" y="0"/>
            <a:chExt cx="12808012" cy="6764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13358" cy="570809"/>
            </a:xfrm>
            <a:custGeom>
              <a:avLst/>
              <a:gdLst/>
              <a:ahLst/>
              <a:cxnLst/>
              <a:rect r="r" b="b" t="t" l="l"/>
              <a:pathLst>
                <a:path h="570809" w="713358">
                  <a:moveTo>
                    <a:pt x="0" y="0"/>
                  </a:moveTo>
                  <a:lnTo>
                    <a:pt x="713358" y="0"/>
                  </a:lnTo>
                  <a:lnTo>
                    <a:pt x="713358" y="570809"/>
                  </a:lnTo>
                  <a:lnTo>
                    <a:pt x="0" y="57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83" t="0" r="-83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340135" y="-75989"/>
              <a:ext cx="11467877" cy="752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Monthly challenges and progress check-ins.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-4454205" y="-293570"/>
            <a:ext cx="10965810" cy="97794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DAGv3JrflYs</dc:identifier>
  <dcterms:modified xsi:type="dcterms:W3CDTF">2011-08-01T06:04:30Z</dcterms:modified>
  <cp:revision>1</cp:revision>
  <dc:title>Pastel Blobs Basic Simple Presentation</dc:title>
</cp:coreProperties>
</file>